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4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4" r:id="rId47"/>
  </p:sldIdLst>
  <p:sldSz cx="9144000" cy="5143500" type="screen16x9"/>
  <p:notesSz cx="6858000" cy="9144000"/>
  <p:embeddedFontLst>
    <p:embeddedFont>
      <p:font typeface="Proxima Nova" panose="020B0604020202020204" charset="0"/>
      <p:regular r:id="rId49"/>
      <p:bold r:id="rId50"/>
      <p:italic r:id="rId51"/>
      <p:boldItalic r:id="rId5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778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font" Target="fonts/font2.fntdata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3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4ffa9ac22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4ffa9ac22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f3321a1171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f3321a1171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1a902e81db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21a902e81db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bd9ba6b2e6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bd9ba6b2e6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7b252bdbd0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7b252bdbd0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175a59ea48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2175a59ea48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bd9ba6b2e6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2bd9ba6b2e6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bd9ba6b2e6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2bd9ba6b2e6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6db994a4b0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26db994a4b0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7b252bdbd0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7b252bdbd0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bd9ba6b2e6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2bd9ba6b2e6_0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f3321a117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f3321a11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14649b3f566_0_3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14649b3f566_0_3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14649b3f566_0_3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14649b3f566_0_3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467240acc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1467240acc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468e8355f3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1468e8355f3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1468e8355f3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1468e8355f3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468e8355f3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1468e8355f3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21a56ed4e9f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21a56ed4e9f_0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468e8355f3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1468e8355f3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21a56ed4e9f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21a56ed4e9f_0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1a56ed4e9f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21a56ed4e9f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14649b3f566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14649b3f566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468e8355f3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1468e8355f3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1468e8355f3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1468e8355f3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2bd9ba6b2e6_0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2bd9ba6b2e6_0_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2bd9ba6b2e6_0_2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2bd9ba6b2e6_0_2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2bd9ba6b2e6_0_2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2bd9ba6b2e6_0_2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2bdfec3d6da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2bdfec3d6da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2175a59ea48_0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2175a59ea48_0_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5e72048c64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5e72048c64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25fc8db927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25fc8db92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5e703ecb14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5e703ecb14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4649b3f566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4649b3f566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1468e8355f3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1468e8355f3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14649b3f566_0_2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14649b3f566_0_2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ad7775c8f9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ad7775c8f9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ad7775c8f9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ad7775c8f9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ad7775c8f9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ad7775c8f9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50951bb069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50951bb069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f7bd81e62a_0_1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f7bd81e62a_0_1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bd9ba6b2e6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bd9ba6b2e6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bd9ba6b2e6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2bd9ba6b2e6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2175a59ea4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2175a59ea4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175a59ea48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2175a59ea48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175a59ea48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2175a59ea48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engsoftmoderna.info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73983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 dirty="0"/>
              <a:t>Engenharia de Software </a:t>
            </a:r>
            <a:r>
              <a:rPr lang="en" sz="3100" dirty="0" smtClean="0"/>
              <a:t>I (2ECOM.042)</a:t>
            </a:r>
            <a:endParaRPr sz="3100" dirty="0"/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</a:t>
            </a:r>
            <a:endParaRPr dirty="0"/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 b="1" dirty="0"/>
              <a:t>Apresentação da Disciplina - 2024/1 </a:t>
            </a:r>
            <a:endParaRPr sz="3100" b="1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Prof. </a:t>
            </a:r>
            <a:r>
              <a:rPr lang="en" sz="2400" dirty="0" smtClean="0"/>
              <a:t>Eduardo Cunha Campos</a:t>
            </a:r>
            <a:endParaRPr sz="24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 smtClean="0"/>
              <a:t>edu@cefetmg.br</a:t>
            </a:r>
            <a:endParaRPr sz="18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dirty="0"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2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Cargos de mercado para ES </a:t>
            </a:r>
            <a:endParaRPr sz="3400"/>
          </a:p>
        </p:txBody>
      </p:sp>
      <p:sp>
        <p:nvSpPr>
          <p:cNvPr id="113" name="Google Shape;113;p22"/>
          <p:cNvSpPr txBox="1">
            <a:spLocks noGrp="1"/>
          </p:cNvSpPr>
          <p:nvPr>
            <p:ph type="body" idx="1"/>
          </p:nvPr>
        </p:nvSpPr>
        <p:spPr>
          <a:xfrm>
            <a:off x="679500" y="1152475"/>
            <a:ext cx="3356100" cy="38172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Engenheiro de Software</a:t>
            </a:r>
            <a:endParaRPr sz="2000"/>
          </a:p>
          <a:p>
            <a:pPr marL="0" lvl="0" indent="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Desenvolvedor</a:t>
            </a:r>
            <a:endParaRPr sz="2000"/>
          </a:p>
          <a:p>
            <a:pPr marL="0" lvl="0" indent="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Desenvolvedor FullStack</a:t>
            </a:r>
            <a:endParaRPr sz="2000"/>
          </a:p>
          <a:p>
            <a:pPr marL="0" lvl="0" indent="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Desenvolvedor Frontend </a:t>
            </a:r>
            <a:endParaRPr sz="2000"/>
          </a:p>
          <a:p>
            <a:pPr marL="0" lvl="0" indent="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Desenvolvedor Backend </a:t>
            </a:r>
            <a:endParaRPr sz="2000"/>
          </a:p>
          <a:p>
            <a:pPr marL="0" lvl="0" indent="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Desenvolvedor Mobile</a:t>
            </a:r>
            <a:endParaRPr sz="2000"/>
          </a:p>
          <a:p>
            <a:pPr marL="0" lvl="0" indent="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Programador</a:t>
            </a:r>
            <a:endParaRPr sz="2000"/>
          </a:p>
          <a:p>
            <a:pPr marL="0" lvl="0" indent="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Tech Lead</a:t>
            </a:r>
            <a:endParaRPr sz="2000"/>
          </a:p>
          <a:p>
            <a:pPr marL="0" lvl="0" indent="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Arquiteto de Software</a:t>
            </a:r>
            <a:endParaRPr sz="2000"/>
          </a:p>
        </p:txBody>
      </p:sp>
      <p:sp>
        <p:nvSpPr>
          <p:cNvPr id="114" name="Google Shape;114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115" name="Google Shape;115;p22"/>
          <p:cNvSpPr txBox="1">
            <a:spLocks noGrp="1"/>
          </p:cNvSpPr>
          <p:nvPr>
            <p:ph type="body" idx="1"/>
          </p:nvPr>
        </p:nvSpPr>
        <p:spPr>
          <a:xfrm>
            <a:off x="4637500" y="1152475"/>
            <a:ext cx="3255900" cy="13236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Scrum Master</a:t>
            </a:r>
            <a:endParaRPr sz="2000"/>
          </a:p>
          <a:p>
            <a:pPr marL="0" lvl="0" indent="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Agile Master/Coach</a:t>
            </a:r>
            <a:endParaRPr sz="2000"/>
          </a:p>
          <a:p>
            <a:pPr marL="0" lvl="0" indent="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Gerente de Projetos</a:t>
            </a:r>
            <a:endParaRPr sz="2000"/>
          </a:p>
        </p:txBody>
      </p:sp>
      <p:sp>
        <p:nvSpPr>
          <p:cNvPr id="116" name="Google Shape;116;p22"/>
          <p:cNvSpPr txBox="1">
            <a:spLocks noGrp="1"/>
          </p:cNvSpPr>
          <p:nvPr>
            <p:ph type="body" idx="1"/>
          </p:nvPr>
        </p:nvSpPr>
        <p:spPr>
          <a:xfrm>
            <a:off x="4641900" y="2676475"/>
            <a:ext cx="3356100" cy="9081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Analista de Qualidade (QA)</a:t>
            </a:r>
            <a:endParaRPr sz="2000"/>
          </a:p>
          <a:p>
            <a:pPr marL="0" lvl="0" indent="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Analista de Testes</a:t>
            </a:r>
            <a:endParaRPr sz="2000"/>
          </a:p>
        </p:txBody>
      </p:sp>
      <p:sp>
        <p:nvSpPr>
          <p:cNvPr id="117" name="Google Shape;117;p22"/>
          <p:cNvSpPr txBox="1">
            <a:spLocks noGrp="1"/>
          </p:cNvSpPr>
          <p:nvPr>
            <p:ph type="body" idx="1"/>
          </p:nvPr>
        </p:nvSpPr>
        <p:spPr>
          <a:xfrm>
            <a:off x="4641900" y="3743275"/>
            <a:ext cx="2823900" cy="13236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Product Owner (PO)</a:t>
            </a:r>
            <a:endParaRPr sz="2000"/>
          </a:p>
          <a:p>
            <a:pPr marL="0" lvl="0" indent="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Product Manager (PM)</a:t>
            </a:r>
            <a:endParaRPr sz="2000"/>
          </a:p>
          <a:p>
            <a:pPr marL="0" lvl="0" indent="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Analista de Requisitos</a:t>
            </a:r>
            <a:endParaRPr sz="20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3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Devs trabalham próximos dos seguintes cargos</a:t>
            </a:r>
            <a:endParaRPr sz="3100"/>
          </a:p>
        </p:txBody>
      </p:sp>
      <p:sp>
        <p:nvSpPr>
          <p:cNvPr id="123" name="Google Shape;123;p23"/>
          <p:cNvSpPr txBox="1">
            <a:spLocks noGrp="1"/>
          </p:cNvSpPr>
          <p:nvPr>
            <p:ph type="sldNum" idx="12"/>
          </p:nvPr>
        </p:nvSpPr>
        <p:spPr>
          <a:xfrm>
            <a:off x="59578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124" name="Google Shape;124;p23"/>
          <p:cNvSpPr txBox="1">
            <a:spLocks noGrp="1"/>
          </p:cNvSpPr>
          <p:nvPr>
            <p:ph type="body" idx="1"/>
          </p:nvPr>
        </p:nvSpPr>
        <p:spPr>
          <a:xfrm>
            <a:off x="2813100" y="1685875"/>
            <a:ext cx="2823900" cy="9081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Cientista de Dados</a:t>
            </a:r>
            <a:endParaRPr sz="2000"/>
          </a:p>
          <a:p>
            <a:pPr marL="0" lvl="0" indent="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Engenheiro de Dados</a:t>
            </a:r>
            <a:endParaRPr sz="2000"/>
          </a:p>
        </p:txBody>
      </p:sp>
      <p:sp>
        <p:nvSpPr>
          <p:cNvPr id="125" name="Google Shape;125;p23"/>
          <p:cNvSpPr txBox="1"/>
          <p:nvPr/>
        </p:nvSpPr>
        <p:spPr>
          <a:xfrm>
            <a:off x="3576600" y="1191675"/>
            <a:ext cx="13134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Dados</a:t>
            </a:r>
            <a:endParaRPr sz="2200"/>
          </a:p>
        </p:txBody>
      </p:sp>
      <p:sp>
        <p:nvSpPr>
          <p:cNvPr id="126" name="Google Shape;126;p23"/>
          <p:cNvSpPr txBox="1">
            <a:spLocks noGrp="1"/>
          </p:cNvSpPr>
          <p:nvPr>
            <p:ph type="body" idx="1"/>
          </p:nvPr>
        </p:nvSpPr>
        <p:spPr>
          <a:xfrm>
            <a:off x="146100" y="1685875"/>
            <a:ext cx="2459400" cy="13236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UX Designer</a:t>
            </a:r>
            <a:endParaRPr sz="2000"/>
          </a:p>
          <a:p>
            <a:pPr marL="0" lvl="0" indent="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UX Researcher</a:t>
            </a:r>
            <a:endParaRPr sz="2000"/>
          </a:p>
          <a:p>
            <a:pPr marL="0" lvl="0" indent="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UX Writer</a:t>
            </a:r>
            <a:endParaRPr sz="2000"/>
          </a:p>
        </p:txBody>
      </p:sp>
      <p:sp>
        <p:nvSpPr>
          <p:cNvPr id="127" name="Google Shape;127;p23"/>
          <p:cNvSpPr txBox="1"/>
          <p:nvPr/>
        </p:nvSpPr>
        <p:spPr>
          <a:xfrm>
            <a:off x="833400" y="1191675"/>
            <a:ext cx="10803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UX/UI</a:t>
            </a:r>
            <a:endParaRPr sz="2200"/>
          </a:p>
        </p:txBody>
      </p:sp>
      <p:sp>
        <p:nvSpPr>
          <p:cNvPr id="128" name="Google Shape;128;p23"/>
          <p:cNvSpPr txBox="1">
            <a:spLocks noGrp="1"/>
          </p:cNvSpPr>
          <p:nvPr>
            <p:ph type="body" idx="1"/>
          </p:nvPr>
        </p:nvSpPr>
        <p:spPr>
          <a:xfrm>
            <a:off x="5937300" y="1685875"/>
            <a:ext cx="3105900" cy="21549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Administrador de Rede</a:t>
            </a:r>
            <a:endParaRPr sz="2000"/>
          </a:p>
          <a:p>
            <a:pPr marL="0" lvl="0" indent="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Site Reliability Engineer </a:t>
            </a:r>
            <a:endParaRPr sz="2000"/>
          </a:p>
          <a:p>
            <a:pPr marL="0" lvl="0" indent="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Engenheiro de Release</a:t>
            </a:r>
            <a:endParaRPr sz="2000"/>
          </a:p>
          <a:p>
            <a:pPr marL="0" lvl="0" indent="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Analista de Suporte</a:t>
            </a:r>
            <a:endParaRPr sz="2000"/>
          </a:p>
          <a:p>
            <a:pPr marL="0" lvl="0" indent="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Analista de Segurança </a:t>
            </a:r>
            <a:endParaRPr sz="2000"/>
          </a:p>
        </p:txBody>
      </p:sp>
      <p:sp>
        <p:nvSpPr>
          <p:cNvPr id="129" name="Google Shape;129;p23"/>
          <p:cNvSpPr txBox="1"/>
          <p:nvPr/>
        </p:nvSpPr>
        <p:spPr>
          <a:xfrm>
            <a:off x="6948082" y="1191675"/>
            <a:ext cx="13539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Ops</a:t>
            </a:r>
            <a:endParaRPr sz="22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135" name="Google Shape;135;p24"/>
          <p:cNvSpPr/>
          <p:nvPr/>
        </p:nvSpPr>
        <p:spPr>
          <a:xfrm>
            <a:off x="160700" y="445600"/>
            <a:ext cx="4105800" cy="2599200"/>
          </a:xfrm>
          <a:prstGeom prst="ellipse">
            <a:avLst/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24"/>
          <p:cNvSpPr/>
          <p:nvPr/>
        </p:nvSpPr>
        <p:spPr>
          <a:xfrm>
            <a:off x="730475" y="1137150"/>
            <a:ext cx="3065100" cy="1777200"/>
          </a:xfrm>
          <a:prstGeom prst="ellipse">
            <a:avLst/>
          </a:prstGeom>
          <a:solidFill>
            <a:srgbClr val="F6B26B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24"/>
          <p:cNvSpPr txBox="1"/>
          <p:nvPr/>
        </p:nvSpPr>
        <p:spPr>
          <a:xfrm>
            <a:off x="3025675" y="41800"/>
            <a:ext cx="55377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24"/>
          <p:cNvSpPr txBox="1"/>
          <p:nvPr/>
        </p:nvSpPr>
        <p:spPr>
          <a:xfrm>
            <a:off x="3189125" y="272050"/>
            <a:ext cx="39222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</a:rPr>
              <a:t>                 </a:t>
            </a:r>
            <a:r>
              <a:rPr lang="en" sz="1600">
                <a:solidFill>
                  <a:srgbClr val="666666"/>
                </a:solidFill>
              </a:rPr>
              <a:t>Bacharéis em CC/SI </a:t>
            </a:r>
            <a:endParaRPr sz="1600">
              <a:solidFill>
                <a:srgbClr val="66666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66666"/>
                </a:solidFill>
              </a:rPr>
              <a:t>                 (atuando no "mercado" hoje)</a:t>
            </a:r>
            <a:endParaRPr sz="1600">
              <a:solidFill>
                <a:srgbClr val="666666"/>
              </a:solidFill>
            </a:endParaRPr>
          </a:p>
        </p:txBody>
      </p:sp>
      <p:sp>
        <p:nvSpPr>
          <p:cNvPr id="139" name="Google Shape;139;p24"/>
          <p:cNvSpPr txBox="1"/>
          <p:nvPr/>
        </p:nvSpPr>
        <p:spPr>
          <a:xfrm>
            <a:off x="1207925" y="1567450"/>
            <a:ext cx="18444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         Engenheiros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         de Software</a:t>
            </a:r>
            <a:endParaRPr b="1"/>
          </a:p>
        </p:txBody>
      </p:sp>
      <p:sp>
        <p:nvSpPr>
          <p:cNvPr id="140" name="Google Shape;140;p24"/>
          <p:cNvSpPr txBox="1"/>
          <p:nvPr/>
        </p:nvSpPr>
        <p:spPr>
          <a:xfrm>
            <a:off x="649425" y="3455725"/>
            <a:ext cx="3065100" cy="50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2"/>
                </a:solidFill>
              </a:rPr>
              <a:t>Figura meramente ilustrativa</a:t>
            </a:r>
            <a:endParaRPr sz="17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146" name="Google Shape;146;p25"/>
          <p:cNvSpPr txBox="1">
            <a:spLocks noGrp="1"/>
          </p:cNvSpPr>
          <p:nvPr>
            <p:ph type="body" idx="1"/>
          </p:nvPr>
        </p:nvSpPr>
        <p:spPr>
          <a:xfrm>
            <a:off x="311700" y="1304875"/>
            <a:ext cx="8520600" cy="82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solidFill>
                  <a:srgbClr val="0B5394"/>
                </a:solidFill>
              </a:rPr>
              <a:t>O que eu preciso para ser um excelente Engenheiro de Software?</a:t>
            </a:r>
            <a:endParaRPr sz="4800">
              <a:solidFill>
                <a:srgbClr val="0B5394"/>
              </a:solidFill>
            </a:endParaRPr>
          </a:p>
          <a:p>
            <a:pPr marL="457200" marR="0" lvl="0" indent="0" algn="ctr" rtl="0">
              <a:lnSpc>
                <a:spcPct val="114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 sz="36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6"/>
          <p:cNvSpPr txBox="1">
            <a:spLocks noGrp="1"/>
          </p:cNvSpPr>
          <p:nvPr>
            <p:ph type="sldNum" idx="12"/>
          </p:nvPr>
        </p:nvSpPr>
        <p:spPr>
          <a:xfrm>
            <a:off x="8320058" y="44346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152" name="Google Shape;152;p26"/>
          <p:cNvSpPr txBox="1"/>
          <p:nvPr/>
        </p:nvSpPr>
        <p:spPr>
          <a:xfrm>
            <a:off x="2138000" y="666825"/>
            <a:ext cx="2921700" cy="7695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Fundamentos de Programação</a:t>
            </a:r>
            <a:endParaRPr sz="1900"/>
          </a:p>
        </p:txBody>
      </p:sp>
      <p:sp>
        <p:nvSpPr>
          <p:cNvPr id="153" name="Google Shape;153;p26"/>
          <p:cNvSpPr txBox="1"/>
          <p:nvPr/>
        </p:nvSpPr>
        <p:spPr>
          <a:xfrm>
            <a:off x="2138000" y="2343225"/>
            <a:ext cx="2921700" cy="4770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Engenharia de Software</a:t>
            </a:r>
            <a:endParaRPr sz="1900"/>
          </a:p>
        </p:txBody>
      </p:sp>
      <p:sp>
        <p:nvSpPr>
          <p:cNvPr id="154" name="Google Shape;154;p26"/>
          <p:cNvSpPr txBox="1"/>
          <p:nvPr/>
        </p:nvSpPr>
        <p:spPr>
          <a:xfrm>
            <a:off x="5490800" y="1733625"/>
            <a:ext cx="2230500" cy="477000"/>
          </a:xfrm>
          <a:prstGeom prst="rect">
            <a:avLst/>
          </a:prstGeom>
          <a:solidFill>
            <a:srgbClr val="FFD96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Fundamentos</a:t>
            </a:r>
            <a:endParaRPr sz="1900"/>
          </a:p>
        </p:txBody>
      </p:sp>
      <p:sp>
        <p:nvSpPr>
          <p:cNvPr id="155" name="Google Shape;155;p26"/>
          <p:cNvSpPr txBox="1"/>
          <p:nvPr/>
        </p:nvSpPr>
        <p:spPr>
          <a:xfrm>
            <a:off x="5490800" y="2800425"/>
            <a:ext cx="2192700" cy="4770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Prática</a:t>
            </a:r>
            <a:endParaRPr sz="1900"/>
          </a:p>
        </p:txBody>
      </p:sp>
      <p:cxnSp>
        <p:nvCxnSpPr>
          <p:cNvPr id="156" name="Google Shape;156;p26"/>
          <p:cNvCxnSpPr>
            <a:stCxn id="153" idx="3"/>
            <a:endCxn id="154" idx="1"/>
          </p:cNvCxnSpPr>
          <p:nvPr/>
        </p:nvCxnSpPr>
        <p:spPr>
          <a:xfrm rot="10800000" flipH="1">
            <a:off x="5059700" y="1972125"/>
            <a:ext cx="431100" cy="609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7" name="Google Shape;157;p26"/>
          <p:cNvCxnSpPr>
            <a:stCxn id="153" idx="3"/>
            <a:endCxn id="155" idx="1"/>
          </p:cNvCxnSpPr>
          <p:nvPr/>
        </p:nvCxnSpPr>
        <p:spPr>
          <a:xfrm>
            <a:off x="5059700" y="2581725"/>
            <a:ext cx="431100" cy="457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58" name="Google Shape;158;p26"/>
          <p:cNvSpPr txBox="1"/>
          <p:nvPr/>
        </p:nvSpPr>
        <p:spPr>
          <a:xfrm>
            <a:off x="1412700" y="3562425"/>
            <a:ext cx="1966800" cy="4770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Soft Skills</a:t>
            </a:r>
            <a:endParaRPr sz="1900"/>
          </a:p>
        </p:txBody>
      </p:sp>
      <p:sp>
        <p:nvSpPr>
          <p:cNvPr id="159" name="Google Shape;159;p26"/>
          <p:cNvSpPr txBox="1"/>
          <p:nvPr/>
        </p:nvSpPr>
        <p:spPr>
          <a:xfrm>
            <a:off x="4079700" y="3562425"/>
            <a:ext cx="1966800" cy="4770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Negócios</a:t>
            </a:r>
            <a:endParaRPr sz="1900"/>
          </a:p>
        </p:txBody>
      </p:sp>
      <p:cxnSp>
        <p:nvCxnSpPr>
          <p:cNvPr id="160" name="Google Shape;160;p26"/>
          <p:cNvCxnSpPr>
            <a:stCxn id="152" idx="2"/>
            <a:endCxn id="153" idx="0"/>
          </p:cNvCxnSpPr>
          <p:nvPr/>
        </p:nvCxnSpPr>
        <p:spPr>
          <a:xfrm>
            <a:off x="3598850" y="1436325"/>
            <a:ext cx="0" cy="90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1" name="Google Shape;161;p26"/>
          <p:cNvCxnSpPr>
            <a:stCxn id="153" idx="2"/>
            <a:endCxn id="158" idx="0"/>
          </p:cNvCxnSpPr>
          <p:nvPr/>
        </p:nvCxnSpPr>
        <p:spPr>
          <a:xfrm flipH="1">
            <a:off x="2396150" y="2820225"/>
            <a:ext cx="1202700" cy="742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2" name="Google Shape;162;p26"/>
          <p:cNvCxnSpPr>
            <a:stCxn id="153" idx="2"/>
            <a:endCxn id="159" idx="0"/>
          </p:cNvCxnSpPr>
          <p:nvPr/>
        </p:nvCxnSpPr>
        <p:spPr>
          <a:xfrm>
            <a:off x="3598850" y="2820225"/>
            <a:ext cx="1464300" cy="742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3" name="Google Shape;163;p26"/>
          <p:cNvCxnSpPr/>
          <p:nvPr/>
        </p:nvCxnSpPr>
        <p:spPr>
          <a:xfrm rot="10800000" flipH="1">
            <a:off x="309500" y="1589650"/>
            <a:ext cx="8443500" cy="129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164" name="Google Shape;164;p26"/>
          <p:cNvCxnSpPr/>
          <p:nvPr/>
        </p:nvCxnSpPr>
        <p:spPr>
          <a:xfrm rot="10800000" flipH="1">
            <a:off x="309500" y="3418450"/>
            <a:ext cx="8443500" cy="129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165" name="Google Shape;165;p26"/>
          <p:cNvSpPr txBox="1"/>
          <p:nvPr/>
        </p:nvSpPr>
        <p:spPr>
          <a:xfrm>
            <a:off x="7969475" y="1810400"/>
            <a:ext cx="1194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0000"/>
                </a:solidFill>
              </a:rPr>
              <a:t>DCC603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166" name="Google Shape;166;p26"/>
          <p:cNvSpPr/>
          <p:nvPr/>
        </p:nvSpPr>
        <p:spPr>
          <a:xfrm>
            <a:off x="7807875" y="1667200"/>
            <a:ext cx="189300" cy="658500"/>
          </a:xfrm>
          <a:prstGeom prst="rightBrace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pic>
        <p:nvPicPr>
          <p:cNvPr id="172" name="Google Shape;17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888" y="735926"/>
            <a:ext cx="8856225" cy="3356050"/>
          </a:xfrm>
          <a:prstGeom prst="rect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73" name="Google Shape;173;p27"/>
          <p:cNvSpPr txBox="1"/>
          <p:nvPr/>
        </p:nvSpPr>
        <p:spPr>
          <a:xfrm>
            <a:off x="830275" y="4284675"/>
            <a:ext cx="75708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highlight>
                  <a:srgbClr val="FFFFFF"/>
                </a:highlight>
              </a:rPr>
              <a:t>Montandon et al. What Skills do IT Companies look for in New Developers? A Study with Stack Overflow Jobs, 2020.</a:t>
            </a:r>
            <a:endParaRPr sz="17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sp>
        <p:nvSpPr>
          <p:cNvPr id="179" name="Google Shape;179;p28"/>
          <p:cNvSpPr txBox="1">
            <a:spLocks noGrp="1"/>
          </p:cNvSpPr>
          <p:nvPr>
            <p:ph type="body" idx="1"/>
          </p:nvPr>
        </p:nvSpPr>
        <p:spPr>
          <a:xfrm>
            <a:off x="311700" y="1076275"/>
            <a:ext cx="8520600" cy="82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666666"/>
                </a:solidFill>
              </a:rPr>
              <a:t>“Muitas vezes, contratamos um dev pelos seus hard skills, mas somos forçados a demiti-lo por causa dos soft skills”</a:t>
            </a:r>
            <a:endParaRPr sz="3400">
              <a:solidFill>
                <a:srgbClr val="666666"/>
              </a:solidFill>
            </a:endParaRPr>
          </a:p>
          <a:p>
            <a:pPr marL="457200" marR="0" lvl="0" indent="0" algn="ctr" rtl="0">
              <a:lnSpc>
                <a:spcPct val="114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 sz="36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sp>
        <p:nvSpPr>
          <p:cNvPr id="185" name="Google Shape;185;p29"/>
          <p:cNvSpPr txBox="1">
            <a:spLocks noGrp="1"/>
          </p:cNvSpPr>
          <p:nvPr>
            <p:ph type="body" idx="1"/>
          </p:nvPr>
        </p:nvSpPr>
        <p:spPr>
          <a:xfrm>
            <a:off x="311700" y="1304875"/>
            <a:ext cx="8520600" cy="82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/>
              <a:t>“Eu não quero desenvolvedor só tarefeiro…”</a:t>
            </a:r>
            <a:endParaRPr sz="3300"/>
          </a:p>
          <a:p>
            <a:pPr marL="457200" marR="0" lvl="0" indent="0" algn="ctr" rtl="0">
              <a:lnSpc>
                <a:spcPct val="114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 sz="36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sp>
        <p:nvSpPr>
          <p:cNvPr id="191" name="Google Shape;191;p30"/>
          <p:cNvSpPr txBox="1">
            <a:spLocks noGrp="1"/>
          </p:cNvSpPr>
          <p:nvPr>
            <p:ph type="body" idx="1"/>
          </p:nvPr>
        </p:nvSpPr>
        <p:spPr>
          <a:xfrm>
            <a:off x="400190" y="1823526"/>
            <a:ext cx="8520600" cy="16644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indent="0">
              <a:lnSpc>
                <a:spcPct val="114000"/>
              </a:lnSpc>
              <a:buNone/>
            </a:pPr>
            <a:r>
              <a:rPr lang="en" sz="3200" b="1" dirty="0" smtClean="0">
                <a:solidFill>
                  <a:srgbClr val="4A86E8"/>
                </a:solidFill>
              </a:rPr>
              <a:t>2ECOM.042 - Engenharia </a:t>
            </a:r>
            <a:r>
              <a:rPr lang="en" sz="3200" b="1" dirty="0">
                <a:solidFill>
                  <a:srgbClr val="4A86E8"/>
                </a:solidFill>
              </a:rPr>
              <a:t>de </a:t>
            </a:r>
            <a:r>
              <a:rPr lang="en" sz="3200" b="1" dirty="0" smtClean="0">
                <a:solidFill>
                  <a:srgbClr val="4A86E8"/>
                </a:solidFill>
              </a:rPr>
              <a:t>Software I </a:t>
            </a:r>
            <a:endParaRPr sz="3200" b="1" dirty="0">
              <a:solidFill>
                <a:srgbClr val="4A86E8"/>
              </a:solidFill>
            </a:endParaRPr>
          </a:p>
          <a:p>
            <a:pPr marL="457200" marR="0" lvl="0" indent="0" algn="ctr" rtl="0">
              <a:lnSpc>
                <a:spcPct val="114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 sz="360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sp>
        <p:nvSpPr>
          <p:cNvPr id="197" name="Google Shape;197;p3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82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/>
              <a:t>Programming in the small</a:t>
            </a:r>
            <a:r>
              <a:rPr lang="en" sz="2500"/>
              <a:t> vs </a:t>
            </a:r>
            <a:r>
              <a:rPr lang="en" sz="2500" b="1"/>
              <a:t>Programming in the large</a:t>
            </a:r>
            <a:endParaRPr sz="2500" b="1"/>
          </a:p>
          <a:p>
            <a:pPr marL="0" marR="0" lvl="0" indent="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700"/>
              <a:t>                       </a:t>
            </a:r>
            <a:endParaRPr sz="2700"/>
          </a:p>
          <a:p>
            <a:pPr marL="0" marR="0" lvl="0" indent="0" algn="ctr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700"/>
              <a:t>      </a:t>
            </a:r>
            <a:r>
              <a:rPr lang="en" sz="2300"/>
              <a:t>Programação                       Engenharia de software</a:t>
            </a:r>
            <a:endParaRPr sz="2300"/>
          </a:p>
          <a:p>
            <a:pPr marL="457200" marR="0" lvl="0" indent="0" algn="ctr" rtl="0">
              <a:lnSpc>
                <a:spcPct val="114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 sz="3600"/>
          </a:p>
        </p:txBody>
      </p:sp>
      <p:cxnSp>
        <p:nvCxnSpPr>
          <p:cNvPr id="198" name="Google Shape;198;p31"/>
          <p:cNvCxnSpPr/>
          <p:nvPr/>
        </p:nvCxnSpPr>
        <p:spPr>
          <a:xfrm>
            <a:off x="2462275" y="1787625"/>
            <a:ext cx="0" cy="6060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99" name="Google Shape;199;p31"/>
          <p:cNvCxnSpPr/>
          <p:nvPr/>
        </p:nvCxnSpPr>
        <p:spPr>
          <a:xfrm>
            <a:off x="6729475" y="1787625"/>
            <a:ext cx="0" cy="6060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body" idx="1"/>
          </p:nvPr>
        </p:nvSpPr>
        <p:spPr>
          <a:xfrm>
            <a:off x="235500" y="1381075"/>
            <a:ext cx="8520600" cy="82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0" algn="ctr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/>
              <a:t>Motivação &amp; Importância</a:t>
            </a:r>
            <a:endParaRPr sz="3300"/>
          </a:p>
          <a:p>
            <a:pPr marL="457200" marR="0" lvl="0" indent="0" algn="ctr" rtl="0">
              <a:lnSpc>
                <a:spcPct val="114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 sz="36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Programação </a:t>
            </a:r>
            <a:r>
              <a:rPr lang="en" sz="2200"/>
              <a:t>(programming in the small)</a:t>
            </a:r>
            <a:endParaRPr sz="2200"/>
          </a:p>
        </p:txBody>
      </p:sp>
      <p:sp>
        <p:nvSpPr>
          <p:cNvPr id="205" name="Google Shape;205;p3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83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Um problema, algoritmo ou funcionalidade</a:t>
            </a:r>
            <a:endParaRPr sz="2200"/>
          </a:p>
          <a:p>
            <a:pPr marL="457200" lvl="0" indent="-36830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Um desenvolvedor</a:t>
            </a:r>
            <a:endParaRPr sz="2200"/>
          </a:p>
          <a:p>
            <a:pPr marL="457200" lvl="0" indent="-36830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Poucas linhas de código (~KLOC)</a:t>
            </a:r>
            <a:endParaRPr sz="2200"/>
          </a:p>
          <a:p>
            <a:pPr marL="457200" lvl="0" indent="-36830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Pouca ou nenhuma manutenção futura</a:t>
            </a:r>
            <a:endParaRPr sz="2200"/>
          </a:p>
          <a:p>
            <a:pPr marL="0" lvl="0" indent="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200"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206" name="Google Shape;206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Engenharia de Software </a:t>
            </a:r>
            <a:r>
              <a:rPr lang="en" sz="2200"/>
              <a:t>(programming in the large)</a:t>
            </a:r>
            <a:endParaRPr/>
          </a:p>
        </p:txBody>
      </p:sp>
      <p:sp>
        <p:nvSpPr>
          <p:cNvPr id="212" name="Google Shape;212;p33"/>
          <p:cNvSpPr txBox="1">
            <a:spLocks noGrp="1"/>
          </p:cNvSpPr>
          <p:nvPr>
            <p:ph type="body" idx="1"/>
          </p:nvPr>
        </p:nvSpPr>
        <p:spPr>
          <a:xfrm>
            <a:off x="311700" y="10762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83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Dezenas de funcionalidades</a:t>
            </a:r>
            <a:endParaRPr sz="2000"/>
          </a:p>
          <a:p>
            <a:pPr marL="457200" lvl="0" indent="-36830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Milhões de linhas de código</a:t>
            </a:r>
            <a:endParaRPr sz="2200"/>
          </a:p>
          <a:p>
            <a:pPr marL="457200" lvl="0" indent="-36830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Dezenas de desenvolvedores</a:t>
            </a:r>
            <a:endParaRPr sz="2200"/>
          </a:p>
          <a:p>
            <a:pPr marL="457200" lvl="0" indent="-36830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Diversos clientes, versões e tecnologias</a:t>
            </a:r>
            <a:endParaRPr sz="2200"/>
          </a:p>
          <a:p>
            <a:pPr marL="457200" lvl="0" indent="-36830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Interfaces e integrações externas</a:t>
            </a:r>
            <a:endParaRPr sz="2200"/>
          </a:p>
          <a:p>
            <a:pPr marL="457200" lvl="0" indent="-36830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Manutenção e operação por anos </a:t>
            </a:r>
            <a:endParaRPr sz="2200"/>
          </a:p>
          <a:p>
            <a:pPr marL="457200" lvl="0" indent="-36830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Requisitos não-funcionais (segurança, escalabilidade, etc)</a:t>
            </a:r>
            <a:endParaRPr sz="2200"/>
          </a:p>
          <a:p>
            <a:pPr marL="457200" lvl="0" indent="-36830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etc</a:t>
            </a:r>
            <a:endParaRPr sz="2200"/>
          </a:p>
          <a:p>
            <a:pPr marL="0" lvl="0" indent="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200"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213" name="Google Shape;213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4"/>
          <p:cNvSpPr txBox="1">
            <a:spLocks noGrp="1"/>
          </p:cNvSpPr>
          <p:nvPr>
            <p:ph type="body" idx="1"/>
          </p:nvPr>
        </p:nvSpPr>
        <p:spPr>
          <a:xfrm>
            <a:off x="235500" y="542875"/>
            <a:ext cx="87093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83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Dezenas de desenvolvedores ⇒ </a:t>
            </a:r>
            <a:r>
              <a:rPr lang="en" sz="2200" b="1"/>
              <a:t>Processos </a:t>
            </a:r>
            <a:r>
              <a:rPr lang="en" sz="2200"/>
              <a:t>(cap. 2)</a:t>
            </a:r>
            <a:endParaRPr sz="2000"/>
          </a:p>
          <a:p>
            <a:pPr marL="914400" lvl="1" indent="-35560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Extreme Programming (XP)</a:t>
            </a:r>
            <a:endParaRPr sz="2000"/>
          </a:p>
          <a:p>
            <a:pPr marL="914400" lvl="1" indent="-35560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Scrum</a:t>
            </a:r>
            <a:endParaRPr sz="2000"/>
          </a:p>
          <a:p>
            <a:pPr marL="914400" lvl="1" indent="-35560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Kanban</a:t>
            </a:r>
            <a:endParaRPr sz="2000"/>
          </a:p>
          <a:p>
            <a:pPr marL="0" lvl="0" indent="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200"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219" name="Google Shape;219;p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5"/>
          <p:cNvSpPr txBox="1">
            <a:spLocks noGrp="1"/>
          </p:cNvSpPr>
          <p:nvPr>
            <p:ph type="body" idx="1"/>
          </p:nvPr>
        </p:nvSpPr>
        <p:spPr>
          <a:xfrm>
            <a:off x="235500" y="542875"/>
            <a:ext cx="87093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83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Dezenas de funcionalidades ⇒ </a:t>
            </a:r>
            <a:r>
              <a:rPr lang="en" sz="2200" b="1"/>
              <a:t>Requisitos </a:t>
            </a:r>
            <a:r>
              <a:rPr lang="en" sz="2200"/>
              <a:t>(cap. 3)</a:t>
            </a:r>
            <a:endParaRPr sz="2000" b="1"/>
          </a:p>
          <a:p>
            <a:pPr marL="914400" lvl="1" indent="-35560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Histórias de Usuários</a:t>
            </a:r>
            <a:endParaRPr sz="2000"/>
          </a:p>
          <a:p>
            <a:pPr marL="914400" lvl="1" indent="-35560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Casos de Uso</a:t>
            </a:r>
            <a:endParaRPr sz="2000"/>
          </a:p>
          <a:p>
            <a:pPr marL="914400" lvl="1" indent="-35560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MVPs</a:t>
            </a:r>
            <a:endParaRPr sz="2000"/>
          </a:p>
          <a:p>
            <a:pPr marL="914400" lvl="1" indent="-35560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Testes A/B</a:t>
            </a:r>
            <a:endParaRPr sz="2000"/>
          </a:p>
          <a:p>
            <a:pPr marL="0" lvl="0" indent="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200"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225" name="Google Shape;225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6"/>
          <p:cNvSpPr txBox="1">
            <a:spLocks noGrp="1"/>
          </p:cNvSpPr>
          <p:nvPr>
            <p:ph type="body" idx="1"/>
          </p:nvPr>
        </p:nvSpPr>
        <p:spPr>
          <a:xfrm>
            <a:off x="235500" y="619075"/>
            <a:ext cx="8832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83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Milhões de LOC ⇒ </a:t>
            </a:r>
            <a:r>
              <a:rPr lang="en" sz="2200" b="1"/>
              <a:t>Modelos </a:t>
            </a:r>
            <a:r>
              <a:rPr lang="en" sz="2200"/>
              <a:t>(cap. 4)</a:t>
            </a:r>
            <a:endParaRPr sz="2200" b="1"/>
          </a:p>
          <a:p>
            <a:pPr marL="914400" lvl="1" indent="-36830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2200"/>
              <a:buChar char="○"/>
            </a:pPr>
            <a:r>
              <a:rPr lang="en" sz="2200"/>
              <a:t>Modelos gráficos (“uma figura vale mais do que mil palavras”)</a:t>
            </a:r>
            <a:endParaRPr sz="2200"/>
          </a:p>
          <a:p>
            <a:pPr marL="914400" lvl="1" indent="-368300" algn="l" rtl="0">
              <a:lnSpc>
                <a:spcPct val="114000"/>
              </a:lnSpc>
              <a:spcBef>
                <a:spcPts val="1000"/>
              </a:spcBef>
              <a:spcAft>
                <a:spcPts val="1000"/>
              </a:spcAft>
              <a:buSzPts val="2200"/>
              <a:buChar char="○"/>
            </a:pPr>
            <a:r>
              <a:rPr lang="en" sz="2200"/>
              <a:t>Diagramas UML</a:t>
            </a:r>
            <a:endParaRPr/>
          </a:p>
        </p:txBody>
      </p:sp>
      <p:sp>
        <p:nvSpPr>
          <p:cNvPr id="231" name="Google Shape;231;p3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7"/>
          <p:cNvSpPr txBox="1">
            <a:spLocks noGrp="1"/>
          </p:cNvSpPr>
          <p:nvPr>
            <p:ph type="body" idx="1"/>
          </p:nvPr>
        </p:nvSpPr>
        <p:spPr>
          <a:xfrm>
            <a:off x="235500" y="546850"/>
            <a:ext cx="8709300" cy="226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83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Milhões de LOC ⇒ </a:t>
            </a:r>
            <a:r>
              <a:rPr lang="en" sz="2200" b="1"/>
              <a:t>Projeto </a:t>
            </a:r>
            <a:r>
              <a:rPr lang="en" sz="2000" b="1"/>
              <a:t>&amp; </a:t>
            </a:r>
            <a:r>
              <a:rPr lang="en" sz="2200" b="1"/>
              <a:t>Arquitetura</a:t>
            </a:r>
            <a:r>
              <a:rPr lang="en" sz="2200"/>
              <a:t> (caps. 5, 6 e 7)</a:t>
            </a:r>
            <a:endParaRPr sz="2200"/>
          </a:p>
          <a:p>
            <a:pPr marL="914400" lvl="1" indent="-36830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2200"/>
              <a:buChar char="○"/>
            </a:pPr>
            <a:r>
              <a:rPr lang="en" sz="2200"/>
              <a:t>Princípios de Projeto:  coesão &amp; acoplamento; SOLID</a:t>
            </a:r>
            <a:endParaRPr sz="2200"/>
          </a:p>
          <a:p>
            <a:pPr marL="914400" lvl="1" indent="-36830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2200"/>
              <a:buChar char="○"/>
            </a:pPr>
            <a:r>
              <a:rPr lang="en" sz="2200"/>
              <a:t>Padrões de Projeto: </a:t>
            </a:r>
            <a:r>
              <a:rPr lang="en" sz="2000"/>
              <a:t>singleton, Proxy, Adaptadores, etc</a:t>
            </a:r>
            <a:endParaRPr sz="2000"/>
          </a:p>
          <a:p>
            <a:pPr marL="914400" lvl="1" indent="-35560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2000"/>
              <a:buChar char="○"/>
            </a:pPr>
            <a:r>
              <a:rPr lang="en" sz="2200"/>
              <a:t>Arquitetura: camadas, MVC, microsserviços, Pub/Sub, etc</a:t>
            </a:r>
            <a:endParaRPr sz="2000"/>
          </a:p>
          <a:p>
            <a:pPr marL="457200" lvl="0" indent="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200"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237" name="Google Shape;237;p3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pic>
        <p:nvPicPr>
          <p:cNvPr id="243" name="Google Shape;24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0200" y="804062"/>
            <a:ext cx="4569150" cy="36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9"/>
          <p:cNvSpPr txBox="1">
            <a:spLocks noGrp="1"/>
          </p:cNvSpPr>
          <p:nvPr>
            <p:ph type="body" idx="1"/>
          </p:nvPr>
        </p:nvSpPr>
        <p:spPr>
          <a:xfrm>
            <a:off x="235500" y="542875"/>
            <a:ext cx="87093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200"/>
              <a:t>Mudanças constantes ⇒ </a:t>
            </a:r>
            <a:r>
              <a:rPr lang="en" sz="2200" b="1"/>
              <a:t>Testes </a:t>
            </a:r>
            <a:r>
              <a:rPr lang="en" sz="2000" b="1"/>
              <a:t>Automatizados </a:t>
            </a:r>
            <a:r>
              <a:rPr lang="en" sz="2200"/>
              <a:t>(cap. 8)</a:t>
            </a:r>
            <a:endParaRPr sz="2200" b="1"/>
          </a:p>
          <a:p>
            <a:pPr marL="914400" lvl="1" indent="-36830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2200"/>
              <a:buChar char="○"/>
            </a:pPr>
            <a:r>
              <a:rPr lang="en" sz="2200"/>
              <a:t>Testes de unidade</a:t>
            </a:r>
            <a:endParaRPr sz="2200"/>
          </a:p>
          <a:p>
            <a:pPr marL="914400" lvl="1" indent="-36830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2200"/>
              <a:buChar char="○"/>
            </a:pPr>
            <a:r>
              <a:rPr lang="en" sz="2200"/>
              <a:t>Testes de integração</a:t>
            </a:r>
            <a:endParaRPr sz="2200"/>
          </a:p>
          <a:p>
            <a:pPr marL="914400" lvl="1" indent="-36830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2200"/>
              <a:buChar char="○"/>
            </a:pPr>
            <a:r>
              <a:rPr lang="en" sz="2200"/>
              <a:t>Testes de sistema</a:t>
            </a:r>
            <a:endParaRPr sz="2200"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249" name="Google Shape;249;p3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pic>
        <p:nvPicPr>
          <p:cNvPr id="255" name="Google Shape;25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9124" y="690574"/>
            <a:ext cx="3703800" cy="193587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56" name="Google Shape;256;p40"/>
          <p:cNvSpPr txBox="1"/>
          <p:nvPr/>
        </p:nvSpPr>
        <p:spPr>
          <a:xfrm>
            <a:off x="4896500" y="664025"/>
            <a:ext cx="3777300" cy="2440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40"/>
          <p:cNvSpPr txBox="1"/>
          <p:nvPr/>
        </p:nvSpPr>
        <p:spPr>
          <a:xfrm>
            <a:off x="5228250" y="1213900"/>
            <a:ext cx="32613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0000"/>
                </a:solidFill>
              </a:rPr>
              <a:t>Qual código falta aqui?</a:t>
            </a:r>
            <a:endParaRPr sz="30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pic>
        <p:nvPicPr>
          <p:cNvPr id="263" name="Google Shape;263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9124" y="538174"/>
            <a:ext cx="3703800" cy="193587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64" name="Google Shape;264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08725" y="511400"/>
            <a:ext cx="3765150" cy="229105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body" idx="1"/>
          </p:nvPr>
        </p:nvSpPr>
        <p:spPr>
          <a:xfrm>
            <a:off x="83100" y="1533475"/>
            <a:ext cx="8520600" cy="82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marR="0" lvl="0" indent="0" algn="ctr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Toda empresa está se transformando em uma empresa de software</a:t>
            </a:r>
            <a:endParaRPr sz="3400"/>
          </a:p>
          <a:p>
            <a:pPr marL="457200" marR="0" lvl="0" indent="0" algn="ctr" rtl="0">
              <a:lnSpc>
                <a:spcPct val="114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 sz="36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42"/>
          <p:cNvSpPr txBox="1">
            <a:spLocks noGrp="1"/>
          </p:cNvSpPr>
          <p:nvPr>
            <p:ph type="body" idx="1"/>
          </p:nvPr>
        </p:nvSpPr>
        <p:spPr>
          <a:xfrm>
            <a:off x="235500" y="542875"/>
            <a:ext cx="87093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200"/>
              <a:t>Usado por anos ⇒ </a:t>
            </a:r>
            <a:r>
              <a:rPr lang="en" sz="2200" b="1"/>
              <a:t>Manutenção ou refactoring </a:t>
            </a:r>
            <a:r>
              <a:rPr lang="en" sz="2200"/>
              <a:t>(cap. 9)</a:t>
            </a:r>
            <a:endParaRPr sz="2200" b="1"/>
          </a:p>
          <a:p>
            <a:pPr marL="914400" lvl="1" indent="-36830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2200"/>
              <a:buChar char="○"/>
            </a:pPr>
            <a:r>
              <a:rPr lang="en" sz="2200"/>
              <a:t>Catálogos de refactoring</a:t>
            </a:r>
            <a:endParaRPr sz="2200"/>
          </a:p>
          <a:p>
            <a:pPr marL="914400" lvl="1" indent="-36830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2200"/>
              <a:buChar char="○"/>
            </a:pPr>
            <a:r>
              <a:rPr lang="en" sz="2200"/>
              <a:t>Code smells</a:t>
            </a:r>
            <a:endParaRPr sz="2200"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270" name="Google Shape;270;p4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3"/>
          <p:cNvSpPr txBox="1">
            <a:spLocks noGrp="1"/>
          </p:cNvSpPr>
          <p:nvPr>
            <p:ph type="body" idx="1"/>
          </p:nvPr>
        </p:nvSpPr>
        <p:spPr>
          <a:xfrm>
            <a:off x="235500" y="542875"/>
            <a:ext cx="87093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200"/>
              <a:t>Temos também que operar ⇒ </a:t>
            </a:r>
            <a:r>
              <a:rPr lang="en" sz="2200" b="1"/>
              <a:t>DevOps </a:t>
            </a:r>
            <a:r>
              <a:rPr lang="en" sz="2200"/>
              <a:t>(cap. 10)</a:t>
            </a:r>
            <a:endParaRPr sz="2000" b="1"/>
          </a:p>
          <a:p>
            <a:pPr marL="914400" lvl="1" indent="-35560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Controle de versões</a:t>
            </a:r>
            <a:endParaRPr sz="2000"/>
          </a:p>
          <a:p>
            <a:pPr marL="914400" lvl="1" indent="-35560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Gerenciamento de branches</a:t>
            </a:r>
            <a:endParaRPr sz="2000"/>
          </a:p>
          <a:p>
            <a:pPr marL="914400" lvl="1" indent="-35560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Integração Contínua</a:t>
            </a:r>
            <a:endParaRPr sz="2000"/>
          </a:p>
          <a:p>
            <a:pPr marL="914400" lvl="1" indent="-35560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Deployment contínuo </a:t>
            </a:r>
            <a:endParaRPr sz="2000"/>
          </a:p>
          <a:p>
            <a:pPr marL="914400" lvl="1" indent="-35560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etc</a:t>
            </a:r>
            <a:endParaRPr sz="2000"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276" name="Google Shape;276;p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sp>
        <p:nvSpPr>
          <p:cNvPr id="282" name="Google Shape;282;p44"/>
          <p:cNvSpPr txBox="1">
            <a:spLocks noGrp="1"/>
          </p:cNvSpPr>
          <p:nvPr>
            <p:ph type="body" idx="1"/>
          </p:nvPr>
        </p:nvSpPr>
        <p:spPr>
          <a:xfrm>
            <a:off x="311700" y="1457275"/>
            <a:ext cx="8520600" cy="82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666666"/>
                </a:solidFill>
              </a:rPr>
              <a:t>Mais uma comparação para tentar explicar o trabalho de um ES</a:t>
            </a:r>
            <a:endParaRPr sz="3400">
              <a:solidFill>
                <a:srgbClr val="666666"/>
              </a:solidFill>
            </a:endParaRPr>
          </a:p>
          <a:p>
            <a:pPr marL="457200" marR="0" lvl="0" indent="0" algn="ctr" rtl="0">
              <a:lnSpc>
                <a:spcPct val="114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 sz="36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  <p:sp>
        <p:nvSpPr>
          <p:cNvPr id="288" name="Google Shape;288;p45"/>
          <p:cNvSpPr txBox="1">
            <a:spLocks noGrp="1"/>
          </p:cNvSpPr>
          <p:nvPr>
            <p:ph type="body" idx="1"/>
          </p:nvPr>
        </p:nvSpPr>
        <p:spPr>
          <a:xfrm>
            <a:off x="235500" y="619075"/>
            <a:ext cx="8520600" cy="82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Trabalho de um ES é parecido com a administração de uma grande cidade</a:t>
            </a:r>
            <a:endParaRPr sz="3100"/>
          </a:p>
          <a:p>
            <a:pPr marL="0" marR="0" lvl="0" indent="0" algn="ctr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3100"/>
          </a:p>
          <a:p>
            <a:pPr marL="0" marR="0" lvl="0" indent="0" algn="ctr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3400"/>
              <a:t>software 〜 cidade digital</a:t>
            </a:r>
            <a:endParaRPr sz="3400"/>
          </a:p>
          <a:p>
            <a:pPr marL="0" marR="0" lvl="0" indent="0" algn="ctr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3400"/>
          </a:p>
          <a:p>
            <a:pPr marL="0" marR="0" lvl="0" indent="0" algn="ctr" rtl="0">
              <a:lnSpc>
                <a:spcPct val="114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 sz="34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Explorando um pouco mais…</a:t>
            </a:r>
            <a:endParaRPr sz="2200"/>
          </a:p>
        </p:txBody>
      </p:sp>
      <p:sp>
        <p:nvSpPr>
          <p:cNvPr id="294" name="Google Shape;294;p4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83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BH funciona 24 horas → idem software (operação)</a:t>
            </a:r>
            <a:endParaRPr sz="2200"/>
          </a:p>
          <a:p>
            <a:pPr marL="457200" lvl="0" indent="-36830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BH tem diversos bairros → módulos, camadas, etc</a:t>
            </a:r>
            <a:endParaRPr sz="2200"/>
          </a:p>
          <a:p>
            <a:pPr marL="457200" lvl="0" indent="-36830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BH tem que se integrar com municípios vizinhos → integração</a:t>
            </a:r>
            <a:endParaRPr sz="2200"/>
          </a:p>
          <a:p>
            <a:pPr marL="457200" lvl="0" indent="-36830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BH precisa de um plano de expansão → novas features</a:t>
            </a:r>
            <a:endParaRPr sz="2200"/>
          </a:p>
          <a:p>
            <a:pPr marL="457200" lvl="0" indent="-36830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BH tem problemas de segurança → idem para software</a:t>
            </a:r>
            <a:endParaRPr sz="2200"/>
          </a:p>
          <a:p>
            <a:pPr marL="457200" lvl="0" indent="-36830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BH tem milhares de funcionários  → idem empresas software</a:t>
            </a:r>
            <a:endParaRPr sz="2200"/>
          </a:p>
          <a:p>
            <a:pPr marL="457200" lvl="0" indent="-36830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BH tem problemas de limpeza → clean code, qualidade </a:t>
            </a:r>
            <a:endParaRPr sz="2200"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295" name="Google Shape;295;p4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7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 T's da Engenharia de Software</a:t>
            </a:r>
            <a:endParaRPr sz="2200"/>
          </a:p>
        </p:txBody>
      </p:sp>
      <p:sp>
        <p:nvSpPr>
          <p:cNvPr id="301" name="Google Shape;301;p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  <p:sp>
        <p:nvSpPr>
          <p:cNvPr id="302" name="Google Shape;302;p47"/>
          <p:cNvSpPr txBox="1"/>
          <p:nvPr/>
        </p:nvSpPr>
        <p:spPr>
          <a:xfrm>
            <a:off x="823875" y="1075850"/>
            <a:ext cx="3089400" cy="16458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 b="1">
                <a:solidFill>
                  <a:schemeClr val="dk2"/>
                </a:solidFill>
              </a:rPr>
              <a:t>Time</a:t>
            </a:r>
            <a:endParaRPr sz="2900" b="1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  <a:p>
            <a:pPr marL="0" lvl="0" indent="0" algn="ctr" rtl="0">
              <a:lnSpc>
                <a:spcPct val="114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alinhar pessoas, processos, trabalho em equipe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303" name="Google Shape;303;p47"/>
          <p:cNvSpPr txBox="1"/>
          <p:nvPr/>
        </p:nvSpPr>
        <p:spPr>
          <a:xfrm>
            <a:off x="4786275" y="1075850"/>
            <a:ext cx="3090600" cy="16458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 b="1">
                <a:solidFill>
                  <a:schemeClr val="dk2"/>
                </a:solidFill>
              </a:rPr>
              <a:t>Tempo</a:t>
            </a:r>
            <a:endParaRPr sz="2900" b="1">
              <a:solidFill>
                <a:schemeClr val="dk2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  <a:p>
            <a:pPr marL="0" marR="0" lvl="0" indent="0" algn="ctr" rtl="0">
              <a:lnSpc>
                <a:spcPct val="114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sistemas duram anos; manutenção, evolução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304" name="Google Shape;304;p47"/>
          <p:cNvSpPr txBox="1"/>
          <p:nvPr/>
        </p:nvSpPr>
        <p:spPr>
          <a:xfrm>
            <a:off x="823875" y="3133250"/>
            <a:ext cx="3089400" cy="16458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 b="1">
                <a:solidFill>
                  <a:schemeClr val="dk2"/>
                </a:solidFill>
              </a:rPr>
              <a:t>T</a:t>
            </a:r>
            <a:r>
              <a:rPr lang="en" sz="2600" b="1">
                <a:solidFill>
                  <a:schemeClr val="dk2"/>
                </a:solidFill>
              </a:rPr>
              <a:t>amanho</a:t>
            </a:r>
            <a:endParaRPr sz="2900" b="1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  <a:p>
            <a:pPr marL="0" lvl="0" indent="0" algn="ctr" rtl="0">
              <a:lnSpc>
                <a:spcPct val="114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sistemas têm MLOC; complexidade</a:t>
            </a:r>
            <a:endParaRPr sz="1900">
              <a:solidFill>
                <a:schemeClr val="dk2"/>
              </a:solidFill>
            </a:endParaRPr>
          </a:p>
        </p:txBody>
      </p:sp>
      <p:sp>
        <p:nvSpPr>
          <p:cNvPr id="305" name="Google Shape;305;p47"/>
          <p:cNvSpPr txBox="1"/>
          <p:nvPr/>
        </p:nvSpPr>
        <p:spPr>
          <a:xfrm>
            <a:off x="4786275" y="3133250"/>
            <a:ext cx="3090600" cy="16458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 b="1">
                <a:solidFill>
                  <a:schemeClr val="dk2"/>
                </a:solidFill>
              </a:rPr>
              <a:t>Tecnologia</a:t>
            </a:r>
            <a:endParaRPr sz="2900" b="1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  <a:p>
            <a:pPr marL="0" lvl="0" indent="0" algn="ctr" rtl="0">
              <a:lnSpc>
                <a:spcPct val="114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ferramenta de trabalho; evolução constante; legado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  <p:sp>
        <p:nvSpPr>
          <p:cNvPr id="311" name="Google Shape;311;p48"/>
          <p:cNvSpPr txBox="1">
            <a:spLocks noGrp="1"/>
          </p:cNvSpPr>
          <p:nvPr>
            <p:ph type="body" idx="1"/>
          </p:nvPr>
        </p:nvSpPr>
        <p:spPr>
          <a:xfrm>
            <a:off x="464100" y="1685875"/>
            <a:ext cx="8520600" cy="82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Mais informações sobre a disciplina</a:t>
            </a:r>
            <a:endParaRPr sz="3400"/>
          </a:p>
          <a:p>
            <a:pPr marL="457200" marR="0" lvl="0" indent="0" algn="ctr" rtl="0">
              <a:lnSpc>
                <a:spcPct val="114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 sz="360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4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Pré-requisitos</a:t>
            </a:r>
            <a:endParaRPr/>
          </a:p>
        </p:txBody>
      </p:sp>
      <p:sp>
        <p:nvSpPr>
          <p:cNvPr id="317" name="Google Shape;317;p4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683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Algoritmos e estruturas de dados</a:t>
            </a:r>
            <a:endParaRPr sz="2200"/>
          </a:p>
          <a:p>
            <a:pPr marL="457200" marR="0" lvl="0" indent="-36830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Orientação a objetos</a:t>
            </a:r>
            <a:endParaRPr sz="2200"/>
          </a:p>
          <a:p>
            <a:pPr marL="457200" marR="0" lvl="0" indent="-36830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Conhecimento básico de BDs (para o trabalho prático)</a:t>
            </a:r>
            <a:endParaRPr sz="2200"/>
          </a:p>
          <a:p>
            <a:pPr marL="457200" marR="0" lvl="0" indent="-36830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Importante para alunos que não são de CC ou SI </a:t>
            </a:r>
            <a:endParaRPr sz="2200"/>
          </a:p>
          <a:p>
            <a:pPr marL="457200" marR="0" lvl="0" indent="-36830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Desejável: aluno deve estar na metade final do seu curso</a:t>
            </a:r>
            <a:endParaRPr sz="22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	</a:t>
            </a:r>
            <a:endParaRPr/>
          </a:p>
          <a:p>
            <a:pPr marL="0" lvl="0" indent="0" algn="l" rtl="0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914400" lvl="0" indent="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14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/>
          </a:p>
        </p:txBody>
      </p:sp>
      <p:sp>
        <p:nvSpPr>
          <p:cNvPr id="318" name="Google Shape;318;p4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5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  <p:pic>
        <p:nvPicPr>
          <p:cNvPr id="324" name="Google Shape;324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4400" y="152400"/>
            <a:ext cx="7504745" cy="48387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25" name="Google Shape;325;p50"/>
          <p:cNvSpPr/>
          <p:nvPr/>
        </p:nvSpPr>
        <p:spPr>
          <a:xfrm>
            <a:off x="5405675" y="4269600"/>
            <a:ext cx="1423200" cy="7215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50"/>
          <p:cNvSpPr txBox="1"/>
          <p:nvPr/>
        </p:nvSpPr>
        <p:spPr>
          <a:xfrm>
            <a:off x="6973500" y="3600175"/>
            <a:ext cx="18852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Grade Curricular</a:t>
            </a:r>
            <a:endParaRPr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Ciência da Computação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5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Bibliografia Principal </a:t>
            </a:r>
            <a:endParaRPr/>
          </a:p>
        </p:txBody>
      </p:sp>
      <p:sp>
        <p:nvSpPr>
          <p:cNvPr id="332" name="Google Shape;332;p5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  <p:sp>
        <p:nvSpPr>
          <p:cNvPr id="333" name="Google Shape;333;p51"/>
          <p:cNvSpPr txBox="1"/>
          <p:nvPr/>
        </p:nvSpPr>
        <p:spPr>
          <a:xfrm>
            <a:off x="642950" y="3862700"/>
            <a:ext cx="7170000" cy="8436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</a:rPr>
              <a:t>Versão Web (aberta): </a:t>
            </a:r>
            <a:r>
              <a:rPr lang="en" sz="2000" u="sng">
                <a:solidFill>
                  <a:schemeClr val="hlink"/>
                </a:solidFill>
                <a:hlinkClick r:id="rId3"/>
              </a:rPr>
              <a:t>https://engsoftmoderna.info</a:t>
            </a:r>
            <a:endParaRPr sz="2000">
              <a:solidFill>
                <a:schemeClr val="dk2"/>
              </a:solidFill>
            </a:endParaRPr>
          </a:p>
        </p:txBody>
      </p:sp>
      <p:pic>
        <p:nvPicPr>
          <p:cNvPr id="334" name="Google Shape;334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43200" y="1170125"/>
            <a:ext cx="3151213" cy="2540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73" name="Google Shape;73;p16"/>
          <p:cNvSpPr txBox="1">
            <a:spLocks noGrp="1"/>
          </p:cNvSpPr>
          <p:nvPr>
            <p:ph type="body" idx="1"/>
          </p:nvPr>
        </p:nvSpPr>
        <p:spPr>
          <a:xfrm>
            <a:off x="83100" y="1533475"/>
            <a:ext cx="8938200" cy="82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Bancos, comércio, transporte, hotéis, mídia, educação, saúde, lazer, moeda, etc</a:t>
            </a:r>
            <a:endParaRPr sz="3400"/>
          </a:p>
          <a:p>
            <a:pPr marL="457200" marR="0" lvl="0" indent="0" algn="ctr" rtl="0">
              <a:lnSpc>
                <a:spcPct val="114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 sz="360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5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Capítulos</a:t>
            </a:r>
            <a:endParaRPr/>
          </a:p>
        </p:txBody>
      </p:sp>
      <p:sp>
        <p:nvSpPr>
          <p:cNvPr id="340" name="Google Shape;340;p5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3425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683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lang="en" sz="2200"/>
              <a:t>Introdução</a:t>
            </a:r>
            <a:endParaRPr sz="2200"/>
          </a:p>
          <a:p>
            <a:pPr marL="457200" marR="0" lvl="0" indent="-36830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2200"/>
              <a:buAutoNum type="arabicPeriod"/>
            </a:pPr>
            <a:r>
              <a:rPr lang="en" sz="2200"/>
              <a:t>Processos</a:t>
            </a:r>
            <a:endParaRPr sz="2200"/>
          </a:p>
          <a:p>
            <a:pPr marL="457200" marR="0" lvl="0" indent="-36830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2200"/>
              <a:buAutoNum type="arabicPeriod"/>
            </a:pPr>
            <a:r>
              <a:rPr lang="en" sz="2200"/>
              <a:t>Requisitos</a:t>
            </a:r>
            <a:endParaRPr sz="2200"/>
          </a:p>
          <a:p>
            <a:pPr marL="457200" marR="0" lvl="0" indent="-36830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2200"/>
              <a:buAutoNum type="arabicPeriod"/>
            </a:pPr>
            <a:r>
              <a:rPr lang="en" sz="2200"/>
              <a:t>Modelos</a:t>
            </a:r>
            <a:endParaRPr sz="2200"/>
          </a:p>
          <a:p>
            <a:pPr marL="457200" marR="0" lvl="0" indent="-36830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2200"/>
              <a:buAutoNum type="arabicPeriod"/>
            </a:pPr>
            <a:r>
              <a:rPr lang="en" sz="2200"/>
              <a:t>Princípios de Projeto</a:t>
            </a:r>
            <a:endParaRPr sz="2200"/>
          </a:p>
          <a:p>
            <a:pPr marL="457200" marR="0" lvl="0" indent="-36830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2200"/>
              <a:buAutoNum type="arabicPeriod"/>
            </a:pPr>
            <a:r>
              <a:rPr lang="en" sz="2200"/>
              <a:t>Padrões de Projeto</a:t>
            </a:r>
            <a:endParaRPr sz="2200"/>
          </a:p>
          <a:p>
            <a:pPr marL="457200" marR="0" lvl="0" indent="-36830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2200"/>
              <a:buAutoNum type="arabicPeriod"/>
            </a:pPr>
            <a:r>
              <a:rPr lang="en" sz="2200"/>
              <a:t>Arquitetura</a:t>
            </a:r>
            <a:r>
              <a:rPr lang="en"/>
              <a:t>	</a:t>
            </a:r>
            <a:endParaRPr/>
          </a:p>
          <a:p>
            <a:pPr marL="0" lvl="0" indent="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914400" lvl="0" indent="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14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/>
          </a:p>
        </p:txBody>
      </p:sp>
      <p:sp>
        <p:nvSpPr>
          <p:cNvPr id="341" name="Google Shape;341;p5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  <p:sp>
        <p:nvSpPr>
          <p:cNvPr id="342" name="Google Shape;342;p52"/>
          <p:cNvSpPr txBox="1">
            <a:spLocks noGrp="1"/>
          </p:cNvSpPr>
          <p:nvPr>
            <p:ph type="body" idx="1"/>
          </p:nvPr>
        </p:nvSpPr>
        <p:spPr>
          <a:xfrm>
            <a:off x="4807500" y="1152475"/>
            <a:ext cx="41097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683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2200"/>
              <a:buAutoNum type="arabicPeriod" startAt="8"/>
            </a:pPr>
            <a:r>
              <a:rPr lang="en" sz="2200"/>
              <a:t>Testes</a:t>
            </a:r>
            <a:endParaRPr sz="2200"/>
          </a:p>
          <a:p>
            <a:pPr marL="457200" marR="0" lvl="0" indent="-36830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2200"/>
              <a:buAutoNum type="arabicPeriod" startAt="8"/>
            </a:pPr>
            <a:r>
              <a:rPr lang="en" sz="2200"/>
              <a:t>Refactoring</a:t>
            </a:r>
            <a:endParaRPr sz="2200"/>
          </a:p>
          <a:p>
            <a:pPr marL="457200" marR="0" lvl="0" indent="-36830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2200"/>
              <a:buAutoNum type="arabicPeriod" startAt="8"/>
            </a:pPr>
            <a:r>
              <a:rPr lang="en" sz="2200"/>
              <a:t>DevOps</a:t>
            </a:r>
            <a:endParaRPr sz="2200"/>
          </a:p>
          <a:p>
            <a:pPr marL="457200" marR="0" lvl="0" indent="-36830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2200"/>
              <a:buAutoNum type="arabicPeriod" startAt="8"/>
            </a:pPr>
            <a:r>
              <a:rPr lang="en" sz="2200"/>
              <a:t>Apêndice A: Git</a:t>
            </a:r>
            <a:endParaRPr sz="2200"/>
          </a:p>
          <a:p>
            <a:pPr marL="457200" marR="0" lvl="0" indent="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2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	</a:t>
            </a:r>
            <a:endParaRPr/>
          </a:p>
          <a:p>
            <a:pPr marL="0" lvl="0" indent="0" algn="l" rtl="0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914400" lvl="0" indent="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14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5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Também estão disponíveis </a:t>
            </a:r>
            <a:r>
              <a:rPr lang="en" sz="1900"/>
              <a:t>(</a:t>
            </a:r>
            <a:r>
              <a:rPr lang="en" sz="1900">
                <a:solidFill>
                  <a:schemeClr val="dk2"/>
                </a:solidFill>
              </a:rPr>
              <a:t>https://engsoftmoderna.info</a:t>
            </a:r>
            <a:r>
              <a:rPr lang="en" sz="1900"/>
              <a:t>)</a:t>
            </a:r>
            <a:endParaRPr sz="1900"/>
          </a:p>
        </p:txBody>
      </p:sp>
      <p:sp>
        <p:nvSpPr>
          <p:cNvPr id="348" name="Google Shape;348;p5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709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683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Slides (para cada capítulo)</a:t>
            </a:r>
            <a:endParaRPr sz="2200"/>
          </a:p>
          <a:p>
            <a:pPr marL="457200" marR="0" lvl="0" indent="-36830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Exercícios de V ou F (para cada capítulo)</a:t>
            </a:r>
            <a:endParaRPr sz="2200"/>
          </a:p>
          <a:p>
            <a:pPr marL="457200" marR="0" lvl="0" indent="-36830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Código fonte (IDE online repl.it)</a:t>
            </a:r>
            <a:endParaRPr sz="2200"/>
          </a:p>
          <a:p>
            <a:pPr marL="457200" marR="0" lvl="0" indent="-36830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FAQs (cada capítulo)</a:t>
            </a:r>
            <a:endParaRPr sz="2200"/>
          </a:p>
          <a:p>
            <a:pPr marL="457200" marR="0" lvl="0" indent="-36830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Artigos didáticos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	</a:t>
            </a:r>
            <a:endParaRPr/>
          </a:p>
          <a:p>
            <a:pPr marL="0" lvl="0" indent="0" algn="l" rtl="0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914400" lvl="0" indent="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14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/>
          </a:p>
        </p:txBody>
      </p:sp>
      <p:sp>
        <p:nvSpPr>
          <p:cNvPr id="349" name="Google Shape;349;p5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41</a:t>
            </a:fld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4"/>
          <p:cNvSpPr txBox="1">
            <a:spLocks noGrp="1"/>
          </p:cNvSpPr>
          <p:nvPr>
            <p:ph type="title"/>
          </p:nvPr>
        </p:nvSpPr>
        <p:spPr>
          <a:xfrm>
            <a:off x="1579475" y="1740425"/>
            <a:ext cx="6049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Bibliografia Complementar</a:t>
            </a:r>
            <a:endParaRPr sz="3200"/>
          </a:p>
        </p:txBody>
      </p:sp>
      <p:sp>
        <p:nvSpPr>
          <p:cNvPr id="355" name="Google Shape;355;p5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42</a:t>
            </a:fld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5"/>
          <p:cNvSpPr txBox="1"/>
          <p:nvPr/>
        </p:nvSpPr>
        <p:spPr>
          <a:xfrm>
            <a:off x="4095400" y="679325"/>
            <a:ext cx="7344600" cy="8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61" name="Google Shape;361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150" y="152400"/>
            <a:ext cx="1461879" cy="233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32791" y="152400"/>
            <a:ext cx="1569300" cy="2335273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62853" y="164525"/>
            <a:ext cx="1793497" cy="233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5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17112" y="209550"/>
            <a:ext cx="1738676" cy="2184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5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316550" y="209550"/>
            <a:ext cx="1793500" cy="2184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5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64150" y="2824187"/>
            <a:ext cx="1461875" cy="1765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5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149425" y="2824187"/>
            <a:ext cx="1461875" cy="192858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5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855150" y="2824187"/>
            <a:ext cx="1142557" cy="172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5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903150" y="2824187"/>
            <a:ext cx="1569300" cy="1981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4" name="Google Shape;374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9800" y="228600"/>
            <a:ext cx="1475650" cy="2249473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54640" y="228600"/>
            <a:ext cx="1643275" cy="220945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32204" y="234025"/>
            <a:ext cx="1729071" cy="2167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5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5675" y="2819400"/>
            <a:ext cx="1643275" cy="21033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5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167600" y="2822275"/>
            <a:ext cx="1643275" cy="216786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5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089350" y="2826507"/>
            <a:ext cx="1729075" cy="2136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p5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54950" y="309587"/>
            <a:ext cx="1569300" cy="20499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5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Avaliação</a:t>
            </a:r>
            <a:endParaRPr/>
          </a:p>
        </p:txBody>
      </p:sp>
      <p:sp>
        <p:nvSpPr>
          <p:cNvPr id="386" name="Google Shape;386;p57"/>
          <p:cNvSpPr txBox="1">
            <a:spLocks noGrp="1"/>
          </p:cNvSpPr>
          <p:nvPr>
            <p:ph type="body" idx="1"/>
          </p:nvPr>
        </p:nvSpPr>
        <p:spPr>
          <a:xfrm>
            <a:off x="311700" y="966192"/>
            <a:ext cx="8637900" cy="398545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2200" dirty="0" smtClean="0"/>
              <a:t>3 listas de exercícios práticos: 10 pontos</a:t>
            </a:r>
            <a:endParaRPr dirty="0"/>
          </a:p>
          <a:p>
            <a:pPr marL="91440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 dirty="0" smtClean="0"/>
              <a:t>Lista 1 – 2 pontos</a:t>
            </a:r>
          </a:p>
          <a:p>
            <a:pPr marL="91440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 dirty="0" smtClean="0"/>
              <a:t>Lista 2 e Lista 3 – 4 pontos cada uma</a:t>
            </a:r>
            <a:endParaRPr sz="1800" dirty="0"/>
          </a:p>
          <a:p>
            <a:pPr marL="4572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200" dirty="0" smtClean="0"/>
              <a:t>3 </a:t>
            </a:r>
            <a:r>
              <a:rPr lang="en" sz="2200" dirty="0"/>
              <a:t>provas presenciais e sem consulta: </a:t>
            </a:r>
            <a:r>
              <a:rPr lang="en" sz="2200" dirty="0"/>
              <a:t>9</a:t>
            </a:r>
            <a:r>
              <a:rPr lang="en" sz="2200" dirty="0" smtClean="0"/>
              <a:t>0 </a:t>
            </a:r>
            <a:r>
              <a:rPr lang="en" sz="2200" dirty="0"/>
              <a:t>pontos</a:t>
            </a:r>
            <a:endParaRPr sz="2200" dirty="0"/>
          </a:p>
          <a:p>
            <a:pPr lvl="1" indent="-342900">
              <a:lnSpc>
                <a:spcPct val="150000"/>
              </a:lnSpc>
              <a:spcBef>
                <a:spcPts val="0"/>
              </a:spcBef>
              <a:buSzPts val="1800"/>
            </a:pPr>
            <a:r>
              <a:rPr lang="en" sz="1800" dirty="0"/>
              <a:t>Prova 1 </a:t>
            </a:r>
            <a:r>
              <a:rPr lang="en" sz="1800" dirty="0" smtClean="0"/>
              <a:t>– 30 pontos </a:t>
            </a:r>
            <a:r>
              <a:rPr lang="en" sz="1800" dirty="0"/>
              <a:t>– </a:t>
            </a:r>
            <a:r>
              <a:rPr lang="pt-BR" sz="1800" i="1" dirty="0" smtClean="0"/>
              <a:t>Aulas </a:t>
            </a:r>
            <a:r>
              <a:rPr lang="pt-BR" sz="1800" i="1" dirty="0"/>
              <a:t>01, 02, 03, 04, 05 e </a:t>
            </a:r>
            <a:r>
              <a:rPr lang="pt-BR" sz="1800" i="1" dirty="0" smtClean="0"/>
              <a:t>06</a:t>
            </a:r>
            <a:endParaRPr lang="en" sz="1800" dirty="0" smtClean="0"/>
          </a:p>
          <a:p>
            <a:pPr lvl="1" indent="-342900">
              <a:lnSpc>
                <a:spcPct val="150000"/>
              </a:lnSpc>
              <a:spcBef>
                <a:spcPts val="0"/>
              </a:spcBef>
              <a:buSzPts val="1800"/>
            </a:pPr>
            <a:r>
              <a:rPr lang="en" sz="1800" dirty="0" smtClean="0"/>
              <a:t>Prova </a:t>
            </a:r>
            <a:r>
              <a:rPr lang="en" sz="1800"/>
              <a:t>2 </a:t>
            </a:r>
            <a:r>
              <a:rPr lang="en" sz="1800"/>
              <a:t>– </a:t>
            </a:r>
            <a:r>
              <a:rPr lang="en" sz="1800" dirty="0"/>
              <a:t>30 </a:t>
            </a:r>
            <a:r>
              <a:rPr lang="en" sz="1800" dirty="0" smtClean="0"/>
              <a:t>pontos </a:t>
            </a:r>
            <a:r>
              <a:rPr lang="en" sz="1800" dirty="0"/>
              <a:t>–</a:t>
            </a:r>
            <a:r>
              <a:rPr lang="en" sz="1800" dirty="0" smtClean="0"/>
              <a:t> </a:t>
            </a:r>
            <a:r>
              <a:rPr lang="pt-BR" sz="1800" i="1" dirty="0" smtClean="0"/>
              <a:t>Aulas </a:t>
            </a:r>
            <a:r>
              <a:rPr lang="pt-BR" sz="1800" i="1" dirty="0"/>
              <a:t>07, 08, 09, 10, 11 e 12 </a:t>
            </a:r>
            <a:endParaRPr lang="pt-BR" sz="1800" i="1" dirty="0" smtClean="0"/>
          </a:p>
          <a:p>
            <a:pPr lvl="1" indent="-342900">
              <a:lnSpc>
                <a:spcPct val="150000"/>
              </a:lnSpc>
              <a:spcBef>
                <a:spcPts val="0"/>
              </a:spcBef>
              <a:buSzPts val="1800"/>
            </a:pPr>
            <a:r>
              <a:rPr lang="pt-BR" sz="1800" dirty="0" smtClean="0"/>
              <a:t>P</a:t>
            </a:r>
            <a:r>
              <a:rPr lang="en" sz="1800" dirty="0" smtClean="0"/>
              <a:t>rova 3 – 30 pontos </a:t>
            </a:r>
            <a:r>
              <a:rPr lang="en" sz="1800" dirty="0"/>
              <a:t>–</a:t>
            </a:r>
            <a:r>
              <a:rPr lang="en" sz="1800" dirty="0" smtClean="0"/>
              <a:t> </a:t>
            </a:r>
            <a:r>
              <a:rPr lang="pt-BR" sz="1800" i="1" dirty="0"/>
              <a:t>Aulas 13, 14, 15, 16, 17 e 18</a:t>
            </a:r>
            <a:endParaRPr sz="1800" dirty="0"/>
          </a:p>
          <a:p>
            <a:pPr marL="914400" marR="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 dirty="0"/>
              <a:t>Prova de 2a chamada (para quem perdeu alguma prova - matéria toda)</a:t>
            </a:r>
            <a:endParaRPr sz="1800" dirty="0"/>
          </a:p>
          <a:p>
            <a:pPr marL="914400" marR="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 dirty="0"/>
              <a:t>Exame Especial (matéria toda)</a:t>
            </a:r>
            <a:endParaRPr sz="1800" dirty="0"/>
          </a:p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1000"/>
              </a:spcAft>
              <a:buNone/>
            </a:pPr>
            <a:endParaRPr dirty="0"/>
          </a:p>
        </p:txBody>
      </p:sp>
      <p:sp>
        <p:nvSpPr>
          <p:cNvPr id="387" name="Google Shape;387;p5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45</a:t>
            </a:fld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61"/>
          <p:cNvSpPr txBox="1">
            <a:spLocks noGrp="1"/>
          </p:cNvSpPr>
          <p:nvPr>
            <p:ph type="title"/>
          </p:nvPr>
        </p:nvSpPr>
        <p:spPr>
          <a:xfrm>
            <a:off x="332550" y="1283225"/>
            <a:ext cx="858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600" dirty="0">
                <a:solidFill>
                  <a:schemeClr val="dk2"/>
                </a:solidFill>
              </a:rPr>
              <a:t>Obrigado!</a:t>
            </a:r>
            <a:endParaRPr sz="4600" dirty="0">
              <a:solidFill>
                <a:schemeClr val="dk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400" dirty="0">
              <a:solidFill>
                <a:schemeClr val="dk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 smtClean="0">
                <a:solidFill>
                  <a:schemeClr val="dk2"/>
                </a:solidFill>
              </a:rPr>
              <a:t>eduardocunha11@gmail.com</a:t>
            </a:r>
            <a:endParaRPr sz="2500" dirty="0">
              <a:solidFill>
                <a:schemeClr val="dk2"/>
              </a:solidFill>
            </a:endParaRPr>
          </a:p>
        </p:txBody>
      </p:sp>
      <p:sp>
        <p:nvSpPr>
          <p:cNvPr id="414" name="Google Shape;414;p6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46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79" name="Google Shape;79;p17"/>
          <p:cNvSpPr txBox="1">
            <a:spLocks noGrp="1"/>
          </p:cNvSpPr>
          <p:nvPr>
            <p:ph type="body" idx="1"/>
          </p:nvPr>
        </p:nvSpPr>
        <p:spPr>
          <a:xfrm>
            <a:off x="83100" y="1304875"/>
            <a:ext cx="8520600" cy="82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X  = empresa &amp; app</a:t>
            </a:r>
            <a:endParaRPr sz="3400"/>
          </a:p>
          <a:p>
            <a:pPr marL="0" marR="0" lvl="0" indent="0" algn="ctr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3400"/>
          </a:p>
          <a:p>
            <a:pPr marL="0" marR="0" lvl="0" indent="0" algn="ctr" rtl="0">
              <a:lnSpc>
                <a:spcPct val="114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 sz="34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body" idx="1"/>
          </p:nvPr>
        </p:nvSpPr>
        <p:spPr>
          <a:xfrm>
            <a:off x="83100" y="1304875"/>
            <a:ext cx="8520600" cy="82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X  = empresa &amp; app</a:t>
            </a:r>
            <a:endParaRPr sz="3400"/>
          </a:p>
          <a:p>
            <a:pPr marL="0" marR="0" lvl="0" indent="0" algn="ctr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3400"/>
          </a:p>
          <a:p>
            <a:pPr marL="0" lvl="0" indent="0" algn="ctr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/>
              <a:t>X = Uber, iFood, Zoom, YouTube, Inter, Nubank, etc.</a:t>
            </a:r>
            <a:endParaRPr sz="2800"/>
          </a:p>
          <a:p>
            <a:pPr marL="0" marR="0" lvl="0" indent="0" algn="ctr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3400"/>
          </a:p>
          <a:p>
            <a:pPr marL="0" marR="0" lvl="0" indent="0" algn="ctr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3400"/>
          </a:p>
          <a:p>
            <a:pPr marL="0" marR="0" lvl="0" indent="0" algn="ctr" rtl="0">
              <a:lnSpc>
                <a:spcPct val="114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 sz="34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91" name="Google Shape;91;p19"/>
          <p:cNvSpPr txBox="1">
            <a:spLocks noGrp="1"/>
          </p:cNvSpPr>
          <p:nvPr>
            <p:ph type="body" idx="1"/>
          </p:nvPr>
        </p:nvSpPr>
        <p:spPr>
          <a:xfrm>
            <a:off x="83100" y="161875"/>
            <a:ext cx="8520600" cy="82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4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3000"/>
              <a:t>Empresa de software ⇒ movida por </a:t>
            </a:r>
            <a:r>
              <a:rPr lang="en" sz="3000" b="1"/>
              <a:t>engenheiros de software</a:t>
            </a:r>
            <a:endParaRPr sz="3000" b="1"/>
          </a:p>
        </p:txBody>
      </p:sp>
      <p:pic>
        <p:nvPicPr>
          <p:cNvPr id="92" name="Google Shape;9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0885" y="1546550"/>
            <a:ext cx="5269824" cy="2964274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9"/>
          <p:cNvSpPr txBox="1"/>
          <p:nvPr/>
        </p:nvSpPr>
        <p:spPr>
          <a:xfrm>
            <a:off x="2871350" y="4658875"/>
            <a:ext cx="3279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</a:rPr>
              <a:t>GitLab team photo, New Orleans, 2019</a:t>
            </a:r>
            <a:endParaRPr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pic>
        <p:nvPicPr>
          <p:cNvPr id="99" name="Google Shape;9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38200"/>
            <a:ext cx="8839201" cy="2199654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00" name="Google Shape;100;p20"/>
          <p:cNvSpPr txBox="1"/>
          <p:nvPr/>
        </p:nvSpPr>
        <p:spPr>
          <a:xfrm>
            <a:off x="951625" y="3327875"/>
            <a:ext cx="7664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https://tecnoblog.net/457977/nubank-abre-300-vagas-de-emprego-40-sao-para-engenheiros/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106" name="Google Shape;106;p21"/>
          <p:cNvSpPr txBox="1">
            <a:spLocks noGrp="1"/>
          </p:cNvSpPr>
          <p:nvPr>
            <p:ph type="body" idx="1"/>
          </p:nvPr>
        </p:nvSpPr>
        <p:spPr>
          <a:xfrm>
            <a:off x="235500" y="466675"/>
            <a:ext cx="8520600" cy="82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4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3400"/>
              <a:t>Mercado de trabalho global</a:t>
            </a:r>
            <a:endParaRPr sz="3400" b="1"/>
          </a:p>
        </p:txBody>
      </p:sp>
      <p:pic>
        <p:nvPicPr>
          <p:cNvPr id="107" name="Google Shape;10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1450" y="1398238"/>
            <a:ext cx="7968700" cy="3153925"/>
          </a:xfrm>
          <a:prstGeom prst="rect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</TotalTime>
  <Words>967</Words>
  <Application>Microsoft Office PowerPoint</Application>
  <PresentationFormat>On-screen Show (16:9)</PresentationFormat>
  <Paragraphs>236</Paragraphs>
  <Slides>46</Slides>
  <Notes>46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49" baseType="lpstr">
      <vt:lpstr>Arial</vt:lpstr>
      <vt:lpstr>Proxima Nova</vt:lpstr>
      <vt:lpstr>Simple Light</vt:lpstr>
      <vt:lpstr>Engenharia de Software I (2ECOM.042)   Apresentação da Disciplina - 2024/1   Prof. Eduardo Cunha Campos  edu@cefetmg.br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Cargos de mercado para ES </vt:lpstr>
      <vt:lpstr>Devs trabalham próximos dos seguintes cargos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Programação (programming in the small)</vt:lpstr>
      <vt:lpstr>Engenharia de Software (programming in the large)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Explorando um pouco mais…</vt:lpstr>
      <vt:lpstr>4 T's da Engenharia de Software</vt:lpstr>
      <vt:lpstr>PowerPoint Presentation</vt:lpstr>
      <vt:lpstr>Pré-requisitos</vt:lpstr>
      <vt:lpstr>PowerPoint Presentation</vt:lpstr>
      <vt:lpstr>Bibliografia Principal </vt:lpstr>
      <vt:lpstr>Capítulos</vt:lpstr>
      <vt:lpstr>Também estão disponíveis (https://engsoftmoderna.info)</vt:lpstr>
      <vt:lpstr>Bibliografia Complementar</vt:lpstr>
      <vt:lpstr>PowerPoint Presentation</vt:lpstr>
      <vt:lpstr>PowerPoint Presentation</vt:lpstr>
      <vt:lpstr>Avaliação</vt:lpstr>
      <vt:lpstr>Obrigado!  eduardocunha11@gmail.com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Engenharia de Software (DCC 603)   Apresentação da Disciplina - 2024/1   Prof. Marco Tulio Valente  mtov@dcc.ufmg.br  </dc:title>
  <cp:lastModifiedBy>Eduardo Cunha Campos</cp:lastModifiedBy>
  <cp:revision>9</cp:revision>
  <dcterms:modified xsi:type="dcterms:W3CDTF">2024-02-29T17:36:06Z</dcterms:modified>
</cp:coreProperties>
</file>